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1" r:id="rId5"/>
    <p:sldId id="268" r:id="rId6"/>
    <p:sldId id="269" r:id="rId7"/>
    <p:sldId id="267" r:id="rId8"/>
    <p:sldId id="258" r:id="rId9"/>
    <p:sldId id="259" r:id="rId10"/>
    <p:sldId id="260" r:id="rId11"/>
    <p:sldId id="262" r:id="rId12"/>
    <p:sldId id="263" r:id="rId13"/>
    <p:sldId id="264" r:id="rId14"/>
    <p:sldId id="265" r:id="rId15"/>
    <p:sldId id="266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83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72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95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55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20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26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48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49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30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3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5147-7BAE-46B2-8326-91D3A09AEFDD}" type="datetimeFigureOut">
              <a:rPr lang="it-IT" smtClean="0"/>
              <a:t>22/10/2021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A04B1-1350-48EB-912B-E7DA415943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01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T%20-%20Federazione%20Italiana%20Tennis%20-%203%20(squadre)(1)%20(1)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FIT%20-%20Federazione%20Italiana%20Tennis%20-%204%20(tornei)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30629" y="1289957"/>
            <a:ext cx="11848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D.S.R. ABRUZZO</a:t>
            </a:r>
          </a:p>
          <a:p>
            <a:pPr algn="ctr">
              <a:lnSpc>
                <a:spcPct val="150000"/>
              </a:lnSpc>
            </a:pP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Corso di Aggiornamento per Giudici Arbitri Federali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SSD Prati37 Pescara - 23 ottobre 2021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Circolo Tennis Teramo – 24 ottobre 2021</a:t>
            </a:r>
            <a:endParaRPr lang="it-IT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4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5783"/>
            <a:ext cx="12192000" cy="601521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035552" y="1182624"/>
            <a:ext cx="1389888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62528" y="2670048"/>
            <a:ext cx="1158240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800" dirty="0"/>
          </a:p>
        </p:txBody>
      </p:sp>
      <p:sp>
        <p:nvSpPr>
          <p:cNvPr id="8" name="Callout 3 7"/>
          <p:cNvSpPr/>
          <p:nvPr/>
        </p:nvSpPr>
        <p:spPr>
          <a:xfrm>
            <a:off x="3206496" y="4157472"/>
            <a:ext cx="8156448" cy="548640"/>
          </a:xfrm>
          <a:prstGeom prst="borderCallout3">
            <a:avLst>
              <a:gd name="adj1" fmla="val 22917"/>
              <a:gd name="adj2" fmla="val -172"/>
              <a:gd name="adj3" fmla="val 26806"/>
              <a:gd name="adj4" fmla="val -18711"/>
              <a:gd name="adj5" fmla="val 227500"/>
              <a:gd name="adj6" fmla="val -18432"/>
              <a:gd name="adj7" fmla="val 285741"/>
              <a:gd name="adj8" fmla="val -14064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Comparirà una nuova stringa dove andremo a selezionare la successiva data di scadenza delle iscrizioni con le relative classifiche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31743" y="0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5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58066"/>
            <a:ext cx="12192000" cy="228243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31743" y="0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1743" y="920868"/>
            <a:ext cx="879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Sul PUC troveremo: dapprima</a:t>
            </a:r>
            <a:endParaRPr lang="it-IT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42899" y="3953482"/>
            <a:ext cx="11636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Sul PUC troveremo: successivamente, dopo la modifica apportata dal GA </a:t>
            </a:r>
            <a:endParaRPr lang="it-IT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6221"/>
            <a:ext cx="12192000" cy="2101194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10765536" y="2706624"/>
            <a:ext cx="914400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662672" y="2946011"/>
            <a:ext cx="2773680" cy="23610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9521952" y="5444367"/>
            <a:ext cx="914400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748272" y="5682266"/>
            <a:ext cx="2505456" cy="29181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3681984" y="2627023"/>
            <a:ext cx="2779776" cy="429408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3096768" y="5444367"/>
            <a:ext cx="2670048" cy="529713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6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2" y="0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Tabelloni tornei – Giudice </a:t>
            </a:r>
            <a:r>
              <a:rPr lang="it-IT" sz="4000" b="1" dirty="0" err="1">
                <a:latin typeface="Verdana" panose="020B0604030504040204" pitchFamily="34" charset="0"/>
                <a:ea typeface="Verdana" panose="020B0604030504040204" pitchFamily="34" charset="0"/>
              </a:rPr>
              <a:t>Arb</a:t>
            </a:r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. solo </a:t>
            </a: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Tabelloni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1742" y="1742503"/>
            <a:ext cx="879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</a:rPr>
              <a:t>Articolo 5.3.21 - Designazione dei Giudici arbitri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31742" y="2561677"/>
            <a:ext cx="116365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8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. Per le manifestazioni individuali giovanili, veterani, di categoria ed open, possono essere designati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a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) un Giudice arbitro federale, che compila i tabelloni e collabora alla redazione del referto arbitrale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b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) un Giudice arbitro di affiliato che dirige la manifestazione e redige il referto arbitrale, fatta eccezione per le gare o le sezioni di gare in cui siano presenti giocatori di I o di II categoria.</a:t>
            </a:r>
          </a:p>
        </p:txBody>
      </p:sp>
    </p:spTree>
    <p:extLst>
      <p:ext uri="{BB962C8B-B14F-4D97-AF65-F5344CB8AC3E}">
        <p14:creationId xmlns:p14="http://schemas.microsoft.com/office/powerpoint/2010/main" val="22194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2" y="0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Tabelloni tornei – Giudice </a:t>
            </a:r>
            <a:r>
              <a:rPr lang="it-IT" sz="4000" b="1" dirty="0" err="1">
                <a:latin typeface="Verdana" panose="020B0604030504040204" pitchFamily="34" charset="0"/>
                <a:ea typeface="Verdana" panose="020B0604030504040204" pitchFamily="34" charset="0"/>
              </a:rPr>
              <a:t>Arb</a:t>
            </a:r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. solo </a:t>
            </a: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Tabelloni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1742" y="1742503"/>
            <a:ext cx="879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Responsabilità e compiti</a:t>
            </a:r>
            <a:endParaRPr lang="it-IT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31742" y="2561677"/>
            <a:ext cx="11636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- Redazione dei tabelloni;</a:t>
            </a:r>
          </a:p>
          <a:p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- Scadenza iscrizioni successive alla prima – in accordo con il GA Titolare;</a:t>
            </a:r>
          </a:p>
          <a:p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- Planning del torneo;</a:t>
            </a:r>
          </a:p>
          <a:p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- Collaborazione nella redazione del referto arbitrale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4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2" y="256677"/>
            <a:ext cx="982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Giudice Sportivo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1742" y="1235711"/>
            <a:ext cx="879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Giudice Sportivo Nazionale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31742" y="3983009"/>
            <a:ext cx="110690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Al Giudice Sportivo Regionale vanno inviati solo i referti delle manifestazioni sia individuali che a squadre la cui approvazione è di competenza del Comitato Regionale. (Serie C regionale, serie D, campionati giovanili e veterani, tornei individuali con montepremi inferiore a € 1,500,00,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,)	</a:t>
            </a:r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 breve il GS regionale avrà una mail dedicata a cui provvederemo ad inviare i deferimenti di competenza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31742" y="1856496"/>
            <a:ext cx="10790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Al Giudice Sportivo Nazionale vanno inviati solo i deferimenti che riguardano competizioni di carattere nazionale (Serie A, B, C nazionale, Giovanile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Macroarea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Tornei con montepremi superiore a € 1,499,00, etc.) 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31742" y="3473750"/>
            <a:ext cx="879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Giudice Sportivo Regionale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8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8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2" y="256677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CONSULTA F.U.R. Napoli 2/10/2021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31741" y="2123779"/>
            <a:ext cx="879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SGAT2 – «Momentaneamente in manutenzione»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31742" y="2858999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SGAT2 – Ripristino della funzionalità «tabellone manuale»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31742" y="3498440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SGAT2 – Contenimento dello schema dei tabelloni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1741" y="4201012"/>
            <a:ext cx="11069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SGAT2 – Indicazione nel solo primo turno del circolo di appartenenza del giocatore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31740" y="5272916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Green Pass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5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2" y="256677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CONSULTA F.U.R. Napoli 2/10/2021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31742" y="2054228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Green Pass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CasellaDiTesto 11">
            <a:hlinkClick r:id="rId3" action="ppaction://hlinkfile"/>
          </p:cNvPr>
          <p:cNvSpPr txBox="1"/>
          <p:nvPr/>
        </p:nvSpPr>
        <p:spPr>
          <a:xfrm>
            <a:off x="231741" y="2536293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Campionati a Squadre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CasellaDiTesto 15">
            <a:hlinkClick r:id="rId4" action="ppaction://hlinkfile"/>
          </p:cNvPr>
          <p:cNvSpPr txBox="1"/>
          <p:nvPr/>
        </p:nvSpPr>
        <p:spPr>
          <a:xfrm>
            <a:off x="231741" y="3151004"/>
            <a:ext cx="110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Tornei Individuali</a:t>
            </a:r>
            <a:endParaRPr lang="it-IT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6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2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1" y="182672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Regolamento </a:t>
            </a:r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Tecnico </a:t>
            </a: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Sportivo Modifiche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31741" y="1506111"/>
            <a:ext cx="110690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Articolo 2.11 – Istruttore ed istruzioni ai giocatori </a:t>
            </a:r>
          </a:p>
          <a:p>
            <a:r>
              <a:rPr lang="it-IT" sz="2400" dirty="0"/>
              <a:t>1. Salva la facoltà di cui al successivo comma, il giocatore non può ricevere istruzioni durante l’incontro; è istruzione al giocatore qualunque tipo di comunicazione, udibile o visibile. </a:t>
            </a:r>
          </a:p>
          <a:p>
            <a:r>
              <a:rPr lang="it-IT" sz="2400" dirty="0"/>
              <a:t>2. Nei tornei individuali </a:t>
            </a:r>
            <a:r>
              <a:rPr lang="it-IT" sz="2400" b="1" i="1" dirty="0"/>
              <a:t>di tennis</a:t>
            </a:r>
            <a:r>
              <a:rPr lang="it-IT" sz="2400" dirty="0"/>
              <a:t>, ad esclusione dei tabelloni di prima e seconda categoria (tornei open o limitati) e dei Campionati italiani, i giocatori hanno la facoltà di ricevere istruzioni, all’interno del campo, dal loro maestro o tecnico nazionale durante il riposo alla fine di ogni partita; </a:t>
            </a:r>
            <a:r>
              <a:rPr lang="it-IT" sz="2400" b="1" i="1" dirty="0"/>
              <a:t>nelle gare individuali </a:t>
            </a:r>
            <a:r>
              <a:rPr lang="it-IT" sz="2400" b="1" i="1" dirty="0">
                <a:solidFill>
                  <a:srgbClr val="FF0000"/>
                </a:solidFill>
              </a:rPr>
              <a:t>o a squadre </a:t>
            </a:r>
            <a:r>
              <a:rPr lang="it-IT" sz="2400" b="1" i="1" dirty="0"/>
              <a:t>di </a:t>
            </a:r>
            <a:r>
              <a:rPr lang="it-IT" sz="2400" b="1" i="1" dirty="0" err="1"/>
              <a:t>padel</a:t>
            </a:r>
            <a:r>
              <a:rPr lang="it-IT" sz="2400" b="1" i="1" dirty="0"/>
              <a:t>, ogni coppia di giocatori ha la facoltà di ricevere istruzioni dal proprio istruttore di secondo livello o maestro, </a:t>
            </a:r>
            <a:r>
              <a:rPr lang="it-IT" sz="2400" b="1" i="1" dirty="0" err="1"/>
              <a:t>purchè</a:t>
            </a:r>
            <a:r>
              <a:rPr lang="it-IT" sz="2400" b="1" i="1" dirty="0"/>
              <a:t> ciò avvenga durante i periodi di riposo. </a:t>
            </a:r>
            <a:r>
              <a:rPr lang="it-IT" sz="2400" dirty="0"/>
              <a:t>Tale facoltà è concessa previo versamento, esclusi i giocatori </a:t>
            </a:r>
            <a:r>
              <a:rPr lang="it-IT" sz="2400" dirty="0" err="1"/>
              <a:t>gold</a:t>
            </a:r>
            <a:r>
              <a:rPr lang="it-IT" sz="2400" dirty="0"/>
              <a:t>, della relativa quota federale al Giudice arbitro prima dell’inizio di ciascun incontro. </a:t>
            </a:r>
          </a:p>
          <a:p>
            <a:r>
              <a:rPr lang="it-IT" sz="2400" dirty="0" smtClean="0"/>
              <a:t> 	</a:t>
            </a:r>
            <a:r>
              <a:rPr lang="it-IT" sz="2400" b="1" i="1" dirty="0" smtClean="0">
                <a:solidFill>
                  <a:srgbClr val="FF0000"/>
                </a:solidFill>
              </a:rPr>
              <a:t>Segue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0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1741" y="182672"/>
            <a:ext cx="982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Regolamento </a:t>
            </a:r>
            <a:r>
              <a:rPr lang="it-IT" sz="4000" b="1" dirty="0">
                <a:latin typeface="Verdana" panose="020B0604030504040204" pitchFamily="34" charset="0"/>
                <a:ea typeface="Verdana" panose="020B0604030504040204" pitchFamily="34" charset="0"/>
              </a:rPr>
              <a:t>Tecnico </a:t>
            </a:r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Sportivo Modifiche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31741" y="1506111"/>
            <a:ext cx="110690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Articolo 2.11 – Istruttore ed istruzioni ai giocatori </a:t>
            </a:r>
          </a:p>
          <a:p>
            <a:r>
              <a:rPr lang="it-IT" sz="2400" dirty="0" smtClean="0"/>
              <a:t>3</a:t>
            </a:r>
            <a:r>
              <a:rPr lang="it-IT" sz="2400" dirty="0"/>
              <a:t>. Il giocatore si deve fare anche carico di proibire, nell’ambito </a:t>
            </a:r>
            <a:r>
              <a:rPr lang="it-IT" sz="2400" b="1" i="1" dirty="0"/>
              <a:t>del torneo della manifestazione</a:t>
            </a:r>
            <a:r>
              <a:rPr lang="it-IT" sz="2400" dirty="0"/>
              <a:t>, al proprio </a:t>
            </a:r>
            <a:r>
              <a:rPr lang="it-IT" sz="2400" b="1" i="1" dirty="0"/>
              <a:t>tecnico maestro o tecnico nazionale</a:t>
            </a:r>
            <a:r>
              <a:rPr lang="it-IT" sz="2400" dirty="0"/>
              <a:t>, di commettere oscenità verbali o gestuali, offese verbali o fisiche ad un Ufficiale di gara, all’avversario, agli spettatori o alle altre persone e di dare, fare, emettere, autorizzare o sottoscrivere qualunque affermazione pubblica che ha o potrebbe avere un effetto pregiudizievole o dannoso all’interesse del torneo o dei suoi Ufficiali di gara. </a:t>
            </a:r>
          </a:p>
          <a:p>
            <a:r>
              <a:rPr lang="it-IT" sz="2400" dirty="0"/>
              <a:t>4. Se la violazione avviene durante un incontro, viene applicato lo schema di punteggio penalizzato. </a:t>
            </a:r>
          </a:p>
          <a:p>
            <a:r>
              <a:rPr lang="it-IT" sz="2400" dirty="0"/>
              <a:t>5. Inoltre, in circostanze particolarmente gravi, il Giudice arbitro può adottare i provvedimenti previsti dal presente Regolamento e può ordinare al </a:t>
            </a:r>
            <a:r>
              <a:rPr lang="it-IT" sz="2400" b="1" i="1" dirty="0"/>
              <a:t>tecnico maestro o tecnico nazionale </a:t>
            </a:r>
            <a:r>
              <a:rPr lang="it-IT" sz="2400" dirty="0"/>
              <a:t>di lasciare il luogo dell’incontro o del torneo; se lo stesso non rispetta l’ordine, il giocatore interessato viene espulso dal torneo. </a:t>
            </a:r>
          </a:p>
        </p:txBody>
      </p:sp>
    </p:spTree>
    <p:extLst>
      <p:ext uri="{BB962C8B-B14F-4D97-AF65-F5344CB8AC3E}">
        <p14:creationId xmlns:p14="http://schemas.microsoft.com/office/powerpoint/2010/main" val="209556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30629" y="1289957"/>
            <a:ext cx="118488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Introduzione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Resoconto attività 2021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Tabelloni tornei – Giudice </a:t>
            </a:r>
            <a:r>
              <a:rPr lang="it-IT" sz="36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Arb</a:t>
            </a: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 solo </a:t>
            </a:r>
            <a:r>
              <a:rPr lang="it-IT" sz="36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Tab</a:t>
            </a: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Consulta F.U.R – Napoli 02 ottobre 2021</a:t>
            </a:r>
            <a:endParaRPr lang="it-IT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</p:spTree>
    <p:extLst>
      <p:ext uri="{BB962C8B-B14F-4D97-AF65-F5344CB8AC3E}">
        <p14:creationId xmlns:p14="http://schemas.microsoft.com/office/powerpoint/2010/main" val="41303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535" y="-50688"/>
            <a:ext cx="9525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Resoconto Attività 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931753"/>
            <a:ext cx="12192000" cy="564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29056" y="610620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Resoconto Attività 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3298"/>
            <a:ext cx="12192000" cy="220890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53906"/>
            <a:ext cx="12192000" cy="26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5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981405" y="1171452"/>
            <a:ext cx="4954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Resoconto Attività 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r="18996" b="19014"/>
          <a:stretch/>
        </p:blipFill>
        <p:spPr>
          <a:xfrm>
            <a:off x="239173" y="176212"/>
            <a:ext cx="7205662" cy="651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2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535" y="-50688"/>
            <a:ext cx="9525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Resoconto Attività 2021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312"/>
              </p:ext>
            </p:extLst>
          </p:nvPr>
        </p:nvGraphicFramePr>
        <p:xfrm>
          <a:off x="301969" y="680412"/>
          <a:ext cx="10158767" cy="5900593"/>
        </p:xfrm>
        <a:graphic>
          <a:graphicData uri="http://schemas.openxmlformats.org/drawingml/2006/table">
            <a:tbl>
              <a:tblPr/>
              <a:tblGrid>
                <a:gridCol w="264508"/>
                <a:gridCol w="3843634"/>
                <a:gridCol w="1760633"/>
                <a:gridCol w="3236092"/>
                <a:gridCol w="1053900"/>
              </a:tblGrid>
              <a:tr h="2393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RIEPILOGO NUMERO DESIGNAZIONI CON RAPPORTI G.S. IN MANIFESTAZIONI INDIVIDUALI - REGIONE ABRUZZO - 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93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N.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Manifestazione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Manifestazioni Individuali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496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Numero Designazioni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Numero Designazioni con Rapporti G.S.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Percentuale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Beach Tennis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Campionato Italiano Beach Tennis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Seconda Categoria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Terza Categoria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9,09 %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Quarta Categoria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16,67 %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più categorie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Open &gt;= €. 2.000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Open &lt; €. 2.000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22,73 %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Open Limitato &lt; €. 2.000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Campionato Regionale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Under 14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Under 18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Giovanile più categorie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Campionato Italiano Tennis Giovanile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Kinder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Circuito FIT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Internazionale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Paddle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Veterani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Torneo Paddle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DAL 01/01/2021 AL 31/12/2021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10 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10,00 %</a:t>
                      </a:r>
                    </a:p>
                  </a:txBody>
                  <a:tcPr marL="8826" marR="8826" marT="8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6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20673"/>
            <a:ext cx="12192000" cy="1524223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29056" y="610620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42900" y="2974848"/>
            <a:ext cx="1144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E’ stato richiesto un torneo con le seguenti date</a:t>
            </a:r>
            <a:endParaRPr lang="it-IT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9714494" y="4120673"/>
            <a:ext cx="2401824" cy="10607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2618" y="1872178"/>
            <a:ext cx="1144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Il GA che dirige il torneo, in accordo con il GA solo Tabelloni, stabilisce le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scadenze,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successive alla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prima, 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delle iscrizioni</a:t>
            </a:r>
            <a:endParaRPr lang="it-IT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889504" y="4303776"/>
            <a:ext cx="381609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62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45030"/>
            <a:ext cx="12192000" cy="553597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21920" y="3986784"/>
            <a:ext cx="11472672" cy="4754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279904" y="4596384"/>
            <a:ext cx="2474976" cy="3901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llout 2 8"/>
          <p:cNvSpPr/>
          <p:nvPr/>
        </p:nvSpPr>
        <p:spPr>
          <a:xfrm>
            <a:off x="1962912" y="5773648"/>
            <a:ext cx="2426208" cy="64617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2783"/>
              <a:gd name="adj6" fmla="val -57723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Cliccare sull’icona matita</a:t>
            </a:r>
            <a:endParaRPr lang="it-IT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31615" y="270088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97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62" y="176212"/>
            <a:ext cx="1725825" cy="868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342900" y="6581001"/>
            <a:ext cx="142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By Padovano</a:t>
            </a:r>
            <a:endParaRPr lang="it-IT" sz="1200" i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l="-400" t="423" r="400" b="9245"/>
          <a:stretch/>
        </p:blipFill>
        <p:spPr>
          <a:xfrm>
            <a:off x="0" y="1365381"/>
            <a:ext cx="12192000" cy="521562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712303" y="1529226"/>
            <a:ext cx="999744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it-IT" sz="8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6912" y="3102855"/>
            <a:ext cx="1140047" cy="24330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31743" y="0"/>
            <a:ext cx="879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Iscrizioni Scaglionate</a:t>
            </a:r>
            <a:endParaRPr lang="it-IT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Callout 6 8"/>
          <p:cNvSpPr/>
          <p:nvPr/>
        </p:nvSpPr>
        <p:spPr>
          <a:xfrm>
            <a:off x="4206240" y="784332"/>
            <a:ext cx="2725007" cy="32035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63684"/>
              <a:gd name="adj6" fmla="val -65458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Andare in «Fase 4»</a:t>
            </a:r>
            <a:endParaRPr lang="it-IT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3048000" y="3657600"/>
            <a:ext cx="1767840" cy="9509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arrotondato 14"/>
          <p:cNvSpPr/>
          <p:nvPr/>
        </p:nvSpPr>
        <p:spPr>
          <a:xfrm>
            <a:off x="7046976" y="5242560"/>
            <a:ext cx="4376928" cy="890016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3157728" y="4718304"/>
            <a:ext cx="1658112" cy="10241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llout 2 17"/>
          <p:cNvSpPr/>
          <p:nvPr/>
        </p:nvSpPr>
        <p:spPr>
          <a:xfrm>
            <a:off x="9375838" y="4291584"/>
            <a:ext cx="1755648" cy="316992"/>
          </a:xfrm>
          <a:prstGeom prst="borderCallout2">
            <a:avLst>
              <a:gd name="adj1" fmla="val 58580"/>
              <a:gd name="adj2" fmla="val 100695"/>
              <a:gd name="adj3" fmla="val 60685"/>
              <a:gd name="adj4" fmla="val 117360"/>
              <a:gd name="adj5" fmla="val 640040"/>
              <a:gd name="adj6" fmla="val 13527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Cliccare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3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874</Words>
  <Application>Microsoft Office PowerPoint</Application>
  <PresentationFormat>Widescreen</PresentationFormat>
  <Paragraphs>195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padova marco</dc:creator>
  <cp:lastModifiedBy>padova marco</cp:lastModifiedBy>
  <cp:revision>32</cp:revision>
  <dcterms:created xsi:type="dcterms:W3CDTF">2021-10-20T15:16:42Z</dcterms:created>
  <dcterms:modified xsi:type="dcterms:W3CDTF">2021-10-22T15:58:50Z</dcterms:modified>
</cp:coreProperties>
</file>